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3" r:id="rId6"/>
    <p:sldId id="265" r:id="rId7"/>
    <p:sldId id="272" r:id="rId8"/>
    <p:sldId id="260" r:id="rId9"/>
    <p:sldId id="261" r:id="rId10"/>
    <p:sldId id="262" r:id="rId11"/>
    <p:sldId id="264" r:id="rId12"/>
    <p:sldId id="267" r:id="rId13"/>
    <p:sldId id="266" r:id="rId14"/>
  </p:sldIdLst>
  <p:sldSz cx="9144000" cy="6858000" type="screen4x3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9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3750" y="-84"/>
      </p:cViewPr>
      <p:guideLst>
        <p:guide orient="horz" pos="2160"/>
        <p:guide pos="28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E9BEA-F28C-47BC-A277-CF91C9DF5021}" type="datetimeFigureOut">
              <a:rPr lang="zh-CN" altLang="en-US" smtClean="0"/>
              <a:t>2023/9/27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1DD25B-F8C1-433F-AFB8-F5F70C4921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8358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DD25B-F8C1-433F-AFB8-F5F70C4921D0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标题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5E88-9605-42F2-ABE9-DF61644C1B54}" type="datetimeFigureOut">
              <a:rPr lang="zh-CN" altLang="en-US" smtClean="0"/>
              <a:t>2023/9/27</a:t>
            </a:fld>
            <a:endParaRPr lang="zh-CN" altLang="en-US"/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F352556-89E1-4116-9967-FBFE91C824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5E88-9605-42F2-ABE9-DF61644C1B54}" type="datetimeFigureOut">
              <a:rPr lang="zh-CN" altLang="en-US" smtClean="0"/>
              <a:t>2023/9/27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2556-89E1-4116-9967-FBFE91C824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5E88-9605-42F2-ABE9-DF61644C1B54}" type="datetimeFigureOut">
              <a:rPr lang="zh-CN" altLang="en-US" smtClean="0"/>
              <a:t>2023/9/27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2556-89E1-4116-9967-FBFE91C824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5E88-9605-42F2-ABE9-DF61644C1B54}" type="datetimeFigureOut">
              <a:rPr lang="zh-CN" altLang="en-US" smtClean="0"/>
              <a:t>2023/9/27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F352556-89E1-4116-9967-FBFE91C824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9" name="日期占位符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5E88-9605-42F2-ABE9-DF61644C1B54}" type="datetimeFigureOut">
              <a:rPr lang="zh-CN" altLang="en-US" smtClean="0"/>
              <a:t>2023/9/27</a:t>
            </a:fld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2556-89E1-4116-9967-FBFE91C8241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5E88-9605-42F2-ABE9-DF61644C1B54}" type="datetimeFigureOut">
              <a:rPr lang="zh-CN" altLang="en-US" smtClean="0"/>
              <a:t>2023/9/27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2556-89E1-4116-9967-FBFE91C824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标题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25" name="文本占位符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8" name="内容占位符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5E88-9605-42F2-ABE9-DF61644C1B54}" type="datetimeFigureOut">
              <a:rPr lang="zh-CN" altLang="en-US" smtClean="0"/>
              <a:t>2023/9/27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F352556-89E1-4116-9967-FBFE91C8241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5E88-9605-42F2-ABE9-DF61644C1B54}" type="datetimeFigureOut">
              <a:rPr lang="zh-CN" altLang="en-US" smtClean="0"/>
              <a:t>2023/9/27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2556-89E1-4116-9967-FBFE91C824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5E88-9605-42F2-ABE9-DF61644C1B54}" type="datetimeFigureOut">
              <a:rPr lang="zh-CN" altLang="en-US" smtClean="0"/>
              <a:t>2023/9/27</a:t>
            </a:fld>
            <a:endParaRPr lang="zh-CN" altLang="en-US"/>
          </a:p>
        </p:txBody>
      </p:sp>
      <p:sp>
        <p:nvSpPr>
          <p:cNvPr id="24" name="页脚占位符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2556-89E1-4116-9967-FBFE91C824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5E88-9605-42F2-ABE9-DF61644C1B54}" type="datetimeFigureOut">
              <a:rPr lang="zh-CN" altLang="en-US" smtClean="0"/>
              <a:t>2023/9/27</a:t>
            </a:fld>
            <a:endParaRPr lang="zh-CN" altLang="en-US"/>
          </a:p>
        </p:txBody>
      </p:sp>
      <p:sp>
        <p:nvSpPr>
          <p:cNvPr id="29" name="页脚占位符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2556-89E1-4116-9967-FBFE91C824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图片占位符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5E88-9605-42F2-ABE9-DF61644C1B54}" type="datetimeFigureOut">
              <a:rPr lang="zh-CN" altLang="en-US" smtClean="0"/>
              <a:t>2023/9/27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2556-89E1-4116-9967-FBFE91C8241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标题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1" name="日期占位符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F1B5E88-9605-42F2-ABE9-DF61644C1B54}" type="datetimeFigureOut">
              <a:rPr lang="zh-CN" altLang="en-US" smtClean="0"/>
              <a:t>2023/9/27</a:t>
            </a:fld>
            <a:endParaRPr lang="zh-CN" alt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F352556-89E1-4116-9967-FBFE91C8241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标题占位符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开展</a:t>
            </a:r>
            <a:r>
              <a:rPr lang="zh-CN" altLang="en-US" dirty="0" smtClean="0"/>
              <a:t>差异教学，落实新课改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中国教育科学研究院 研究员</a:t>
            </a:r>
            <a:endParaRPr lang="en-US" altLang="zh-CN" dirty="0" smtClean="0"/>
          </a:p>
          <a:p>
            <a:r>
              <a:rPr lang="zh-CN" altLang="en-US" dirty="0"/>
              <a:t>华国栋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环节合作启发）自我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评价、改进（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《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差异教育学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）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2.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自主、合作、探究，形成良好思维习惯（课改）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差异资源共享，通过合作使差异成为资源（差异教学策略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9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，强调同质合作、异质合作结合；模式第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3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、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4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环节运用合作学习）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除了教学中对思维的训练，策略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13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对思维、解决问题能力、创新能力的教育训练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3.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发挥新技术，线上线下融合，服务个性化学习（新课改）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76664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《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差异教育学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一书中多处介绍了新技术如何服务个性化学习（提供个性化的学习内容、途径方法、）以及在大面积及时反馈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-----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等方面的应用，但也强调不能只见数字不见人，只见结果不见过程。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endParaRPr lang="en-US" altLang="zh-CN" dirty="0" smtClean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由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以上可见，差异教学的推进不仅和新课改要求一致，而且给教师一个抓手，促进了课改的深化，需要合而为一进行。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差异教学的推进中不仅有许多实践问题，也有理论问题，希望大家认真学习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《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差异教育学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指导自己的教育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实践。教之其他差异教学著作</a:t>
            </a:r>
            <a:endParaRPr lang="en-US" altLang="zh-CN" dirty="0" smtClean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该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书特点：</a:t>
            </a:r>
            <a:endParaRPr lang="zh-CN" altLang="en-US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（</a:t>
            </a:r>
            <a:r>
              <a:rPr lang="en-US" altLang="zh-CN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1</a:t>
            </a:r>
            <a:r>
              <a:rPr lang="zh-CN" altLang="en-US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）对“差异”“个性”“教育目的”、“价值”等基本概念进一步明确界定</a:t>
            </a:r>
            <a:endParaRPr lang="en-US" altLang="zh-CN" sz="3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zh-CN" altLang="en-US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（</a:t>
            </a:r>
            <a:r>
              <a:rPr lang="en-US" altLang="zh-CN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2</a:t>
            </a:r>
            <a:r>
              <a:rPr lang="zh-CN" altLang="en-US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）对差异教育的理论基础从三方面深入阐述</a:t>
            </a:r>
            <a:endParaRPr lang="en-US" altLang="zh-CN" sz="3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zh-CN" altLang="en-US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（</a:t>
            </a:r>
            <a:r>
              <a:rPr lang="en-US" altLang="zh-CN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3</a:t>
            </a:r>
            <a:r>
              <a:rPr lang="zh-CN" altLang="en-US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）探讨了差异教育的原则</a:t>
            </a:r>
            <a:endParaRPr lang="en-US" altLang="zh-CN" sz="3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zh-CN" altLang="en-US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（</a:t>
            </a:r>
            <a:r>
              <a:rPr lang="en-US" altLang="zh-CN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4</a:t>
            </a:r>
            <a:r>
              <a:rPr lang="zh-CN" altLang="en-US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）对差异教育中的师生关系进一步明确</a:t>
            </a:r>
            <a:endParaRPr lang="en-US" altLang="zh-CN" sz="3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zh-CN" altLang="en-US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（</a:t>
            </a:r>
            <a:r>
              <a:rPr lang="en-US" altLang="zh-CN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5</a:t>
            </a:r>
            <a:r>
              <a:rPr lang="zh-CN" altLang="en-US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）提出“基于个性面向全体的德育模式”</a:t>
            </a:r>
            <a:endParaRPr lang="en-US" altLang="zh-CN" sz="3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zh-CN" altLang="en-US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（</a:t>
            </a:r>
            <a:r>
              <a:rPr lang="en-US" altLang="zh-CN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6</a:t>
            </a:r>
            <a:r>
              <a:rPr lang="zh-CN" altLang="en-US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）对差异教学课程、策略、模式、管理文化等的主要观点、来龙去脉、操作要点进一步阐述</a:t>
            </a:r>
            <a:endParaRPr lang="en-US" altLang="zh-CN" sz="3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zh-CN" altLang="en-US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（</a:t>
            </a:r>
            <a:r>
              <a:rPr lang="en-US" altLang="zh-CN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7</a:t>
            </a:r>
            <a:r>
              <a:rPr lang="zh-CN" altLang="en-US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）介绍差异教育的研究范式</a:t>
            </a:r>
            <a:endParaRPr lang="en-US" altLang="zh-CN" sz="3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zh-CN" altLang="en-US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该书理论观点新，便于读者深刻理解差异教学，也方便教师查阅、引用和应用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sz="8000" dirty="0" smtClean="0"/>
              <a:t>     </a:t>
            </a:r>
            <a:r>
              <a:rPr lang="zh-CN" altLang="en-US" sz="8000" dirty="0" smtClean="0">
                <a:latin typeface="+mj-ea"/>
                <a:ea typeface="+mj-ea"/>
              </a:rPr>
              <a:t>谢  谢</a:t>
            </a:r>
            <a:endParaRPr lang="zh-CN" altLang="en-US" sz="80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28945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中共中央国务院</a:t>
            </a:r>
            <a:r>
              <a:rPr lang="en-US" altLang="zh-CN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《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关于深化教育教学改革提高义务教育质量的意见</a:t>
            </a:r>
            <a:r>
              <a:rPr lang="en-US" altLang="zh-CN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》—2019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年</a:t>
            </a:r>
            <a:r>
              <a:rPr lang="en-US" altLang="zh-CN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6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月</a:t>
            </a:r>
            <a:r>
              <a:rPr lang="en-US" altLang="zh-CN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23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日</a:t>
            </a:r>
            <a:endParaRPr lang="en-US" altLang="zh-CN" dirty="0" smtClean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+mn-ea"/>
              </a:rPr>
              <a:t>“精准分析学情，重视差异化教学与个别化指导”</a:t>
            </a:r>
            <a:endParaRPr lang="en-US" altLang="zh-CN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国务院转发，教育部等七部门关于印发</a:t>
            </a:r>
            <a:r>
              <a:rPr lang="en-US" altLang="zh-CN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《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第二期特殊教育提升计划（</a:t>
            </a:r>
            <a:r>
              <a:rPr lang="en-US" altLang="zh-CN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2017-2020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年）</a:t>
            </a:r>
            <a:r>
              <a:rPr lang="en-US" altLang="zh-CN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的通知</a:t>
            </a:r>
            <a:endParaRPr lang="en-US" altLang="zh-CN" dirty="0" smtClean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+mn-ea"/>
              </a:rPr>
              <a:t>“推进差异教学和个别化教学，提高教育教学的针对性。”</a:t>
            </a:r>
            <a:endParaRPr lang="en-US" altLang="zh-CN" dirty="0" smtClean="0">
              <a:solidFill>
                <a:srgbClr val="FF0000"/>
              </a:solidFill>
              <a:latin typeface="+mn-ea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dirty="0" smtClean="0">
              <a:solidFill>
                <a:srgbClr val="FF0000"/>
              </a:solidFill>
              <a:latin typeface="+mn-ea"/>
            </a:endParaRPr>
          </a:p>
          <a:p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新课改方案（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2022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）：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基本原则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2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：</a:t>
            </a:r>
            <a:r>
              <a:rPr lang="zh-CN" altLang="en-US" dirty="0">
                <a:solidFill>
                  <a:srgbClr val="FF0000"/>
                </a:solidFill>
                <a:latin typeface="+mn-ea"/>
              </a:rPr>
              <a:t>面向全体学生 因材施教</a:t>
            </a:r>
            <a:endParaRPr lang="en-US" altLang="zh-CN" dirty="0">
              <a:solidFill>
                <a:srgbClr val="FF0000"/>
              </a:solidFill>
              <a:latin typeface="+mn-ea"/>
            </a:endParaRPr>
          </a:p>
          <a:p>
            <a:r>
              <a:rPr lang="zh-CN" altLang="en-US" dirty="0">
                <a:solidFill>
                  <a:srgbClr val="FF0000"/>
                </a:solidFill>
                <a:latin typeface="+mn-ea"/>
              </a:rPr>
              <a:t>关注地区、学校和学生的差异，适当增加课程选择性，提高课程适宜性，促进教育公平</a:t>
            </a:r>
            <a:r>
              <a:rPr lang="zh-CN" altLang="en-US" dirty="0" smtClean="0">
                <a:solidFill>
                  <a:srgbClr val="FF0000"/>
                </a:solidFill>
                <a:latin typeface="+mn-ea"/>
              </a:rPr>
              <a:t>。</a:t>
            </a:r>
            <a:endParaRPr lang="en-US" altLang="zh-CN" dirty="0" smtClean="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深化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教学改革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r>
              <a:rPr lang="zh-CN" altLang="en-US" dirty="0">
                <a:solidFill>
                  <a:srgbClr val="FF0000"/>
                </a:solidFill>
                <a:latin typeface="+mn-ea"/>
              </a:rPr>
              <a:t>开展差异化教学；加强个别化指导，满足学生多样化学习需求</a:t>
            </a:r>
            <a:r>
              <a:rPr lang="zh-CN" altLang="en-US" dirty="0" smtClean="0">
                <a:solidFill>
                  <a:srgbClr val="FF0000"/>
                </a:solidFill>
                <a:latin typeface="+mn-ea"/>
              </a:rPr>
              <a:t>。</a:t>
            </a:r>
            <a:endParaRPr lang="en-US" altLang="zh-CN" dirty="0" smtClean="0">
              <a:solidFill>
                <a:srgbClr val="FF0000"/>
              </a:solidFill>
              <a:latin typeface="+mn-ea"/>
            </a:endParaRPr>
          </a:p>
          <a:p>
            <a:endParaRPr lang="zh-CN" altLang="en-US" dirty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4807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一、新课改的核心素养与差异教育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目的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1.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新课改的思路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教育目的（教育方针）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——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核心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素养（有理想有本领，有担当）</a:t>
            </a:r>
            <a:r>
              <a:rPr lang="en-US" altLang="zh-CN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——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教育目标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——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课程标准与教材</a:t>
            </a:r>
            <a:r>
              <a:rPr lang="en-US" altLang="zh-CN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—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教育教学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2.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差异教育目的与核心素养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教育目的两个内涵</a:t>
            </a:r>
            <a:endParaRPr lang="en-US" altLang="zh-CN" dirty="0" smtClean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r>
              <a:rPr lang="zh-CN" altLang="zh-CN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差异</a:t>
            </a:r>
            <a:r>
              <a:rPr lang="zh-CN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教育的目的就是正视学生差异，开发学生潜能，促进每个学生在德智体美劳诸方面的最大限度的和谐发展，促进个性的社会化和自我实现，为社会培养多种类型的创新人才</a:t>
            </a:r>
            <a:r>
              <a:rPr lang="zh-CN" altLang="zh-CN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。</a:t>
            </a:r>
            <a:endParaRPr lang="en-US" altLang="zh-CN" dirty="0" smtClean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r>
              <a:rPr lang="en-US" altLang="zh-CN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《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差异教学论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（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2001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）就强调学生核心素养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693316"/>
            <a:ext cx="8229600" cy="6264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处理好社会对人素养要求与发展个性的关系</a:t>
            </a:r>
            <a:endParaRPr lang="en-US" altLang="zh-CN" dirty="0" smtClean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3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.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价值观、必备品格、关键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能力（核心素养的提炼）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在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《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差异教育学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第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8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章基于个性面向全体的育人模式中，特别提到价值观、品格教育的内容、途径、方法。在第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7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章也对关键能力如何培养训练提高进行介绍</a:t>
            </a:r>
          </a:p>
          <a:p>
            <a:pPr marL="0" indent="0">
              <a:buNone/>
            </a:pP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二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、面向全体 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因材施教</a:t>
            </a:r>
            <a:r>
              <a:rPr lang="en-US" altLang="zh-CN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(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差异教育的特点）</a:t>
            </a:r>
            <a:endParaRPr lang="en-US" altLang="zh-CN" dirty="0" smtClean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习近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平：</a:t>
            </a:r>
            <a:r>
              <a:rPr lang="zh-CN" altLang="en-US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好老师一定要平等对待每一个学生，尊重学生的个性，理解学生的情感，包容学生的缺点和不足，善于发现每一个学生的长处和闪光点，让所有学生都成为有用之材。</a:t>
            </a:r>
            <a:endParaRPr lang="en-US" altLang="zh-CN" dirty="0" smtClean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764704"/>
            <a:ext cx="8686800" cy="53154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教育家精神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：</a:t>
            </a:r>
            <a:endParaRPr lang="en-US" altLang="zh-CN" dirty="0" smtClean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心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有大我、至诚报国的理想信念；言为上则、行为世范的道德情操；</a:t>
            </a:r>
            <a:r>
              <a:rPr lang="zh-CN" altLang="en-US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启智润心、因材施教的育人智慧；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勤学笃行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、求是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创新的</a:t>
            </a: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躬耕态度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；乐教爱生、甘于奉献的仁爱之心；胸怀天下、以文化人的弘道追求。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zh-CN" altLang="en-US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关注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地区、学校和学生的差异，适当增加课程选择性，提高课程适宜性，促进教育公平。（新课改）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1.《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差异教育学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一书中，在差异教学理论基础部分对因材施教深入解读，并继承与创新。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460" y="548957"/>
            <a:ext cx="8686800" cy="4525963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zh-CN" altLang="en-US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中华文化的根基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en-US" altLang="zh-CN" sz="24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</a:t>
            </a:r>
            <a:r>
              <a:rPr lang="en-US" altLang="zh-CN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 </a:t>
            </a:r>
            <a:r>
              <a:rPr lang="zh-CN" altLang="en-US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差异教学的理论观点是继承并发展了因材施教的思想。孔子曰：“柴也愚，参也鲁，师也辟，由也喭”（</a:t>
            </a:r>
            <a:r>
              <a:rPr lang="en-US" altLang="zh-CN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《</a:t>
            </a:r>
            <a:r>
              <a:rPr lang="zh-CN" altLang="en-US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先进</a:t>
            </a:r>
            <a:r>
              <a:rPr lang="en-US" altLang="zh-CN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》</a:t>
            </a:r>
            <a:r>
              <a:rPr lang="zh-CN" altLang="en-US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）大概意思是，高柴比较笨，理解能力差；曾参反应迟钝，子张处事容易偏激，子路性情鲁莽，缺乏耐心。强调了在教育中关注个体间差异。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zh-CN" altLang="en-US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又如“由也果”、“赐也达”、“求也艺”（</a:t>
            </a:r>
            <a:r>
              <a:rPr lang="en-US" altLang="zh-CN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《</a:t>
            </a:r>
            <a:r>
              <a:rPr lang="zh-CN" altLang="en-US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雍也？</a:t>
            </a:r>
            <a:r>
              <a:rPr lang="en-US" altLang="zh-CN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》</a:t>
            </a:r>
            <a:r>
              <a:rPr lang="zh-CN" altLang="en-US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）意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zh-CN" altLang="en-US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思说，子路虽粗暴，但处事果断，子和冉一个比较通情达理，一个多才多艺。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en-US" altLang="zh-CN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《</a:t>
            </a:r>
            <a:r>
              <a:rPr lang="zh-CN" altLang="en-US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学记</a:t>
            </a:r>
            <a:r>
              <a:rPr lang="en-US" altLang="zh-CN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》</a:t>
            </a:r>
            <a:r>
              <a:rPr lang="zh-CN" altLang="en-US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中“知其心然后救其失”“教也者长善而救其失也”等。体现了关注个体内差异，教育中要扬优补缺的观点。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zh-CN" altLang="en-US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“求也退，故进之，由也兼人故退之。”（</a:t>
            </a:r>
            <a:r>
              <a:rPr lang="en-US" altLang="zh-CN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《</a:t>
            </a:r>
            <a:r>
              <a:rPr lang="zh-CN" altLang="en-US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论语</a:t>
            </a:r>
            <a:r>
              <a:rPr lang="en-US" altLang="zh-CN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》</a:t>
            </a:r>
            <a:r>
              <a:rPr lang="zh-CN" altLang="en-US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）、“中人以上，可以语上也；中人以下，不可以语上也”（</a:t>
            </a:r>
            <a:r>
              <a:rPr lang="en-US" altLang="zh-CN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《</a:t>
            </a:r>
            <a:r>
              <a:rPr lang="zh-CN" altLang="en-US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雍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zh-CN" altLang="en-US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也？</a:t>
            </a:r>
            <a:r>
              <a:rPr lang="en-US" altLang="zh-CN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》</a:t>
            </a:r>
            <a:r>
              <a:rPr lang="zh-CN" altLang="en-US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）强调根据个性特点进行不同教育教学。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zh-CN" altLang="en-US" sz="2400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这些都体现了东方文化的辩证思想方法。目的通过教育发展个性，把统一性和多元性结合起来。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692696"/>
            <a:ext cx="8964488" cy="54334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2.</a:t>
            </a: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通过选修课、活动课、模块课程（主题）在义务教育阶段适当增加选择性，通过课程内容的调整与组</a:t>
            </a:r>
            <a:r>
              <a:rPr lang="zh-CN" altLang="en-US" sz="36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织、教学方法的多样化等策略增</a:t>
            </a: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加适宜性</a:t>
            </a:r>
            <a:endParaRPr lang="en-US" altLang="zh-CN" sz="36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sz="36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3</a:t>
            </a:r>
            <a:r>
              <a:rPr lang="en-US" altLang="zh-CN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.</a:t>
            </a: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不仅在教学中面向全体</a:t>
            </a:r>
            <a:r>
              <a:rPr lang="zh-CN" altLang="en-US" sz="36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因材施教，而且</a:t>
            </a: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提出了基于个性面向全体的三级育人模式（</a:t>
            </a:r>
            <a:r>
              <a:rPr lang="en-US" altLang="zh-CN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《</a:t>
            </a: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差异教育学</a:t>
            </a:r>
            <a:r>
              <a:rPr lang="en-US" altLang="zh-CN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）</a:t>
            </a:r>
            <a:endParaRPr lang="en-US" altLang="zh-CN" sz="36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zh-CN" altLang="en-US" sz="36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三、新</a:t>
            </a: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课改对教学的要求与差异教学的一致性</a:t>
            </a:r>
            <a:endParaRPr lang="en-US" altLang="zh-CN" sz="36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落实因材施教，创设以学习者为中心的学习环境，凸显学生的学习主体地位，开展差异化教学；加强个别化指导，满足学生多样化学习需求</a:t>
            </a:r>
            <a:r>
              <a:rPr lang="zh-CN" altLang="en-US" sz="36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。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引导学生明确目标、自主规划与自我监控，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548680"/>
            <a:ext cx="8712968" cy="630932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zh-CN" altLang="en-US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提高自主、合作和探究学习能力，形成良好思维习惯，发挥新技术的优势，探索线上线下深度融合，服务个性化学习。（新课改）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zh-CN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1.</a:t>
            </a:r>
            <a:r>
              <a:rPr lang="zh-CN" altLang="en-US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学生主体，明确目标，自主规划，自我监控</a:t>
            </a:r>
            <a:r>
              <a:rPr lang="en-US" altLang="zh-CN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(</a:t>
            </a:r>
            <a:r>
              <a:rPr lang="zh-CN" altLang="en-US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课改）</a:t>
            </a:r>
            <a:endParaRPr lang="en-US" altLang="zh-CN" sz="33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zh-CN" altLang="en-US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学生主体千姿百态，需要差异教学，满足多样化的学习需求（</a:t>
            </a:r>
            <a:r>
              <a:rPr lang="en-US" altLang="zh-CN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《</a:t>
            </a:r>
            <a:r>
              <a:rPr lang="zh-CN" altLang="en-US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差异教育学</a:t>
            </a:r>
            <a:r>
              <a:rPr lang="en-US" altLang="zh-CN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）</a:t>
            </a:r>
            <a:endParaRPr lang="en-US" altLang="zh-CN" sz="33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zh-CN" altLang="en-US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师生是交互作用的主体（</a:t>
            </a:r>
            <a:r>
              <a:rPr lang="en-US" altLang="zh-CN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《</a:t>
            </a:r>
            <a:r>
              <a:rPr lang="zh-CN" altLang="en-US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差异教育学</a:t>
            </a:r>
            <a:r>
              <a:rPr lang="en-US" altLang="zh-CN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）</a:t>
            </a:r>
            <a:endParaRPr lang="en-US" altLang="zh-CN" sz="33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zh-CN" altLang="en-US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挑战性目标、自主选择、自主学习（如差异教学策略</a:t>
            </a:r>
            <a:r>
              <a:rPr lang="en-US" altLang="zh-CN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5</a:t>
            </a:r>
            <a:r>
              <a:rPr lang="zh-CN" altLang="en-US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、</a:t>
            </a:r>
            <a:r>
              <a:rPr lang="en-US" altLang="zh-CN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6</a:t>
            </a:r>
            <a:r>
              <a:rPr lang="zh-CN" altLang="en-US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、</a:t>
            </a:r>
            <a:r>
              <a:rPr lang="en-US" altLang="zh-CN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7</a:t>
            </a:r>
            <a:r>
              <a:rPr lang="zh-CN" altLang="en-US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；</a:t>
            </a:r>
            <a:r>
              <a:rPr lang="zh-CN" altLang="en-US" sz="33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模式特别第</a:t>
            </a:r>
            <a:r>
              <a:rPr lang="en-US" altLang="zh-CN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2</a:t>
            </a:r>
            <a:r>
              <a:rPr lang="zh-CN" altLang="en-US" sz="3300" dirty="0">
                <a:latin typeface="华文新魏" panose="02010800040101010101" pitchFamily="2" charset="-122"/>
                <a:ea typeface="华文新魏" panose="02010800040101010101" pitchFamily="2" charset="-122"/>
              </a:rPr>
              <a:t>环节</a:t>
            </a:r>
            <a:r>
              <a:rPr lang="zh-CN" altLang="en-US" sz="33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）</a:t>
            </a: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并强调提供自主学习的基础（模式第</a:t>
            </a:r>
            <a:r>
              <a:rPr lang="en-US" altLang="zh-CN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1 </a:t>
            </a: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环节，认知准备、动机激发）自主学习的</a:t>
            </a:r>
            <a:r>
              <a:rPr lang="zh-CN" altLang="en-US" sz="36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提升（第</a:t>
            </a:r>
            <a:r>
              <a:rPr lang="en-US" altLang="zh-CN" sz="36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3 </a:t>
            </a:r>
            <a:endParaRPr lang="en-US" altLang="zh-CN" sz="33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ct val="90000"/>
              </a:lnSpc>
              <a:buNone/>
            </a:pPr>
            <a:endParaRPr lang="zh-CN" altLang="en-US" sz="33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TYwNWYyNGY2MDkyMjc4YzJmMjA2NWNjNGFmOGZlZDQifQ==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跋涉">
  <a:themeElements>
    <a:clrScheme name="跋涉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跋涉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跋涉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</TotalTime>
  <Words>2143</Words>
  <Application>Microsoft Office PowerPoint</Application>
  <PresentationFormat>全屏显示(4:3)</PresentationFormat>
  <Paragraphs>69</Paragraphs>
  <Slides>13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跋涉</vt:lpstr>
      <vt:lpstr>开展差异教学，落实新课改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开展差异教学，落实新课改</dc:title>
  <dc:creator>qz</dc:creator>
  <cp:lastModifiedBy>北京新东方扬州外国语学校</cp:lastModifiedBy>
  <cp:revision>37</cp:revision>
  <dcterms:created xsi:type="dcterms:W3CDTF">2023-09-06T02:18:00Z</dcterms:created>
  <dcterms:modified xsi:type="dcterms:W3CDTF">2023-09-27T05:31:40Z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54E31DF34F0B45F690E09AA94000441A_12</vt:lpwstr>
  </property>
  <property fmtid="{D5CDD505-2E9C-101B-9397-08002B2CF9AE}" pid="3" name="KSOProductBuildVer">
    <vt:lpwstr>2052-12.1.0.15374</vt:lpwstr>
  </property>
</Properties>
</file>